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54"/>
  </p:notesMasterIdLst>
  <p:sldIdLst>
    <p:sldId id="256" r:id="rId2"/>
    <p:sldId id="304" r:id="rId3"/>
    <p:sldId id="306" r:id="rId4"/>
    <p:sldId id="307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21" r:id="rId24"/>
    <p:sldId id="322" r:id="rId25"/>
    <p:sldId id="323" r:id="rId26"/>
    <p:sldId id="320" r:id="rId27"/>
    <p:sldId id="351" r:id="rId28"/>
    <p:sldId id="352" r:id="rId29"/>
    <p:sldId id="353" r:id="rId30"/>
    <p:sldId id="354" r:id="rId31"/>
    <p:sldId id="356" r:id="rId32"/>
    <p:sldId id="355" r:id="rId33"/>
    <p:sldId id="357" r:id="rId34"/>
    <p:sldId id="318" r:id="rId35"/>
    <p:sldId id="347" r:id="rId36"/>
    <p:sldId id="348" r:id="rId37"/>
    <p:sldId id="359" r:id="rId38"/>
    <p:sldId id="360" r:id="rId39"/>
    <p:sldId id="308" r:id="rId40"/>
    <p:sldId id="314" r:id="rId41"/>
    <p:sldId id="315" r:id="rId42"/>
    <p:sldId id="316" r:id="rId43"/>
    <p:sldId id="317" r:id="rId44"/>
    <p:sldId id="350" r:id="rId45"/>
    <p:sldId id="358" r:id="rId46"/>
    <p:sldId id="309" r:id="rId47"/>
    <p:sldId id="342" r:id="rId48"/>
    <p:sldId id="343" r:id="rId49"/>
    <p:sldId id="344" r:id="rId50"/>
    <p:sldId id="346" r:id="rId51"/>
    <p:sldId id="345" r:id="rId52"/>
    <p:sldId id="349" r:id="rId5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645ECA-5966-4B1C-997E-B7DDFD3F0823}">
  <a:tblStyle styleId="{25645ECA-5966-4B1C-997E-B7DDFD3F08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190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656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071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63175" y="2562900"/>
            <a:ext cx="5067600" cy="9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06575" y="1302300"/>
            <a:ext cx="13242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363175" y="3441000"/>
            <a:ext cx="50676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52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720000" y="1101025"/>
            <a:ext cx="7704000" cy="3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59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22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067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295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821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183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1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04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520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9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grosera.md/pagina.php?id=2" TargetMode="External"/><Relationship Id="rId2" Type="http://schemas.openxmlformats.org/officeDocument/2006/relationships/hyperlink" Target="https://tehno-ms.md/product/Sera-12x3x2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epository.utm.md/bitstream/handle/5014/309/Conf_UTM_2017_I_pg375-378.pdf?sequence=1&amp;isAllowed=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scom.md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Internet" TargetMode="External"/><Relationship Id="rId2" Type="http://schemas.openxmlformats.org/officeDocument/2006/relationships/hyperlink" Target="https://ro.wikipedia.org/wiki/Limba_englez%C4%83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com.md/sc.asp?Cap=5&amp;Lang=1" TargetMode="External"/><Relationship Id="rId2" Type="http://schemas.openxmlformats.org/officeDocument/2006/relationships/hyperlink" Target="http://www.syscom.md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epository.utm.md/handle/5014/2662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ctrTitle"/>
          </p:nvPr>
        </p:nvSpPr>
        <p:spPr>
          <a:xfrm>
            <a:off x="0" y="1746297"/>
            <a:ext cx="5432061" cy="20900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ro-MD" dirty="0"/>
              <a:t/>
            </a:r>
            <a:br>
              <a:rPr lang="ro-MD" dirty="0"/>
            </a:br>
            <a:r>
              <a:rPr lang="ro-MD" dirty="0"/>
              <a:t/>
            </a:r>
            <a:br>
              <a:rPr lang="ro-MD" dirty="0"/>
            </a:br>
            <a:r>
              <a:rPr lang="ro-MD" dirty="0"/>
              <a:t> </a:t>
            </a:r>
            <a:br>
              <a:rPr lang="ro-MD" dirty="0"/>
            </a:br>
            <a:r>
              <a:rPr lang="ro-MD" dirty="0"/>
              <a:t/>
            </a:r>
            <a:br>
              <a:rPr lang="ro-MD" dirty="0"/>
            </a:br>
            <a:r>
              <a:rPr lang="ro-MD" dirty="0"/>
              <a:t/>
            </a:r>
            <a:br>
              <a:rPr lang="ro-MD" dirty="0"/>
            </a:br>
            <a:r>
              <a:rPr lang="ro-MD" dirty="0"/>
              <a:t/>
            </a:r>
            <a:br>
              <a:rPr lang="ro-MD" dirty="0"/>
            </a:br>
            <a:r>
              <a:rPr lang="ro-MD" dirty="0"/>
              <a:t/>
            </a:r>
            <a:br>
              <a:rPr lang="ro-MD" dirty="0"/>
            </a:br>
            <a:r>
              <a:rPr lang="ro-MD" dirty="0"/>
              <a:t/>
            </a:r>
            <a:br>
              <a:rPr lang="ro-MD" dirty="0"/>
            </a:br>
            <a:r>
              <a:rPr lang="ro-MD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anual</a:t>
            </a:r>
            <a:br>
              <a:rPr lang="ro-MD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 tehnologiei și crearea prototipului Sistem Automatizat a Serelor pe platforma SCADA- Inteligență Artificială (Contract nr.65PI din 15.07.24)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8880" y="4001540"/>
            <a:ext cx="6643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Conducătorul proiectului </a:t>
            </a:r>
            <a:r>
              <a:rPr lang="ro-MD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        dr. Vladimir </a:t>
            </a:r>
            <a:r>
              <a:rPr lang="ro-MD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Ciclicci</a:t>
            </a:r>
            <a:r>
              <a:rPr lang="ro-MD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Directorul </a:t>
            </a:r>
            <a:r>
              <a:rPr lang="ro-MD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organizației:		              </a:t>
            </a:r>
            <a:r>
              <a:rPr lang="ro-MD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Ciclicci</a:t>
            </a:r>
            <a:r>
              <a:rPr lang="ro-MD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Vladimir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273592"/>
            <a:ext cx="2000358" cy="918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14" y="336149"/>
            <a:ext cx="1712594" cy="856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6615" y="4370871"/>
            <a:ext cx="76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35" y="1313161"/>
            <a:ext cx="609117" cy="571703"/>
          </a:xfrm>
          <a:prstGeom prst="rect">
            <a:avLst/>
          </a:prstGeom>
          <a:noFill/>
          <a:ex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73652" y="1192446"/>
            <a:ext cx="2670348" cy="69241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00008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SOFTCOM S.R.L.</a:t>
            </a:r>
            <a:endParaRPr lang="ru-RU" sz="18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1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Republica</a:t>
            </a:r>
            <a:r>
              <a:rPr lang="en-US" sz="11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Moldova, </a:t>
            </a:r>
            <a:r>
              <a:rPr lang="en-US" sz="1100" b="1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Chişinău</a:t>
            </a:r>
            <a:endParaRPr lang="en-US" sz="1100" b="1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1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www.syscom.md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98843" y="2055681"/>
            <a:ext cx="2970769" cy="2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833405"/>
            <a:ext cx="7704000" cy="314400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ROMANIA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998" y="1498725"/>
            <a:ext cx="77040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legumelor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ultimele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decenii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sectorul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combinând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tradiționale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crescânde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proaspete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piața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00" y="2596405"/>
            <a:ext cx="7983988" cy="1490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Principalele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cultivate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Legume: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castraveți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vinete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spanac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ceapă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căpșuni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zmeură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exotice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citricele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ornamentale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arbuști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decorative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piețele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locale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medicinale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aromatice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oregano,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busuioc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cimbru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ierburi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aromatice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000" y="224185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8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8140" y="1604855"/>
            <a:ext cx="8339603" cy="278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Regiuni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județele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Dolj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Giurgiu,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Teleorman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Călărași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Ilfov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cunoscute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intensivă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Vestul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județele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Timiș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Arad au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Nordul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centrul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dimensiuni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orientate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tradiționale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simple,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acoperite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polietilenă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principal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legume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sezoniere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control al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picurare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iluminat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artificial.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ales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marile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Solarii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costisitoare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producători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280021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95338" y="852488"/>
            <a:ext cx="7704137" cy="314325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ROMANIA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1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133" y="1007136"/>
            <a:ext cx="8100867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sezonului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productivității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spațiului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intensive.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cultivate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legumele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Diversificare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nu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 natural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133" y="2822826"/>
            <a:ext cx="8683363" cy="1688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   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Costurile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ridicate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Construcția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întreținerea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confruntă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dificultăți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obținerea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subvențiilor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climatice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Schimbările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afectează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necesitând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răcire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încălzire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Competiția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piața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Producătorii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concurează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Olanda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care au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1450" y="252425"/>
            <a:ext cx="7702550" cy="573088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21450" y="692811"/>
            <a:ext cx="7704137" cy="314325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ROMANIA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9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951" y="1498725"/>
            <a:ext cx="8109284" cy="270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Subvenții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guvernamentale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Ajutoare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minimis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Subvenții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solariilor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PNDR (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Rurală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Fonduri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investitorilor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potențial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inovatoare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hidroponică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Utilizarea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surselor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regenerabile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energie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cum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energia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solară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reduce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costurile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245644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21450" y="818344"/>
            <a:ext cx="7702550" cy="314325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ROMANIA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1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00" y="1780174"/>
            <a:ext cx="7704000" cy="2046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Perspective de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viitor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cererii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proaspete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sere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mare,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consumatorii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legume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Modernizarea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productivitatea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îmbunătăți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exporturilor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jucător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important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piața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legumelor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cultivate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250730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21450" y="830314"/>
            <a:ext cx="7702550" cy="314325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ROMANIA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0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00" y="1498725"/>
            <a:ext cx="772771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Moldova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joacă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important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legumelor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sezonului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oferind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proaspete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00" y="2229561"/>
            <a:ext cx="8635235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actuală</a:t>
            </a:r>
            <a:r>
              <a:rPr lang="en-US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Moldova: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cultivate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Legume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castraveți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ceapă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căpșuni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intensivă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zmeură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pădure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ornamentale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decorative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piața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medicinale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aromatice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Moldova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000" y="274257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43574" y="818982"/>
            <a:ext cx="7704138" cy="314325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REPUBLICA MOLDOVA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7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00" y="1588194"/>
            <a:ext cx="7509600" cy="268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Distribuția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concentrate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regiunile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agricolă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 la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Găgăuzia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Căușeni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Anenii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numeroase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intensivă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din Moldova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tradiționale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acoperire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polietilenă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ultimii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picurare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încălzire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iluminare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hidroponică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treptat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286896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20725" y="846043"/>
            <a:ext cx="7702550" cy="314325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REPUBLICA MOLDOVA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277" y="1090350"/>
            <a:ext cx="6902688" cy="454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200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Avantajele</a:t>
            </a:r>
            <a:r>
              <a:rPr lang="en-US" sz="1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provocările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Moldova:</a:t>
            </a: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lang="ru-RU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condițiile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productivității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suprafață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exportului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ru-RU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Costurile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ridicate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construirea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întreținerea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limitat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subvenții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agricultori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instruirii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tehnologiilor</a:t>
            </a:r>
            <a:r>
              <a:rPr lang="en-US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1200" b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o-MD" sz="1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Modele mici de sere și nivel scăzut </a:t>
            </a:r>
            <a:r>
              <a:rPr lang="ro-MD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automatizare (</a:t>
            </a:r>
            <a:r>
              <a:rPr lang="ro-MD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o-MD" sz="1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tehno-ms.md/product/Sera-12x3x2m</a:t>
            </a:r>
            <a:r>
              <a:rPr lang="ro-MD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MD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o-MD" sz="1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agrosera.md/pagina.php?id=2</a:t>
            </a:r>
            <a:r>
              <a:rPr lang="ro-MD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MD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o-MD" sz="1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repository.utm.md/bitstream/handle/5014/309/Conf_UTM_2017_I_pg375-378.pdf?sequence=1&amp;isAllowed=y</a:t>
            </a:r>
            <a:endParaRPr lang="ro-MD" sz="1200" b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ro-MD" sz="1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14400" lvl="2">
              <a:spcAft>
                <a:spcPts val="800"/>
              </a:spcAft>
              <a:buSzPts val="1000"/>
              <a:tabLst>
                <a:tab pos="1371600" algn="l"/>
              </a:tabLst>
            </a:pPr>
            <a:endParaRPr lang="ro-MD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o-MD" sz="1200" b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1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7501" y="0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77875" y="517650"/>
            <a:ext cx="7704138" cy="314325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REPUBLICA MOLDOVA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7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00" y="1313341"/>
            <a:ext cx="7758331" cy="34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o-MD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guvernamentale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Subvenții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construiesc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internaționale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granturi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organizațiilor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internaționale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Moldova.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Sector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interesului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parteneriate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public-private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înființarea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comerciale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MD" sz="13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5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ru-RU" sz="13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viitor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proaspete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piața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MD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durabilă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piețelor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export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legume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cultivate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sector.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4331" y="269041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74331" y="841741"/>
            <a:ext cx="7704138" cy="314325"/>
          </a:xfrm>
        </p:spPr>
        <p:txBody>
          <a:bodyPr/>
          <a:lstStyle/>
          <a:p>
            <a:pPr algn="ctr"/>
            <a:r>
              <a:rPr lang="ro-MD" sz="2800" dirty="0" smtClean="0">
                <a:solidFill>
                  <a:schemeClr val="accent5">
                    <a:lumMod val="50000"/>
                  </a:schemeClr>
                </a:solidFill>
              </a:rPr>
              <a:t>REPUBLICA MOLDOVA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00" y="1718792"/>
            <a:ext cx="7704000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productivității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integrează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senzori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actuatoare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controlere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interiorul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evidențiază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limitările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1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81" y="316088"/>
            <a:ext cx="8745238" cy="1041109"/>
          </a:xfrm>
        </p:spPr>
        <p:txBody>
          <a:bodyPr/>
          <a:lstStyle/>
          <a:p>
            <a:pPr algn="ctr"/>
            <a:r>
              <a:rPr lang="ro-MD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Scopul </a:t>
            </a:r>
            <a:r>
              <a:rPr lang="ro-MD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 . Obiective și realizări </a:t>
            </a:r>
            <a:br>
              <a:rPr lang="ro-MD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(a. 2024)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30964" y="4743300"/>
            <a:ext cx="5067600" cy="400200"/>
          </a:xfrm>
        </p:spPr>
        <p:txBody>
          <a:bodyPr/>
          <a:lstStyle/>
          <a:p>
            <a:r>
              <a:rPr lang="ro-MD" dirty="0"/>
              <a:t>Cifrul proiectului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6153" y="1633856"/>
            <a:ext cx="821241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Dezvoltarea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tehnologiei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crearea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prototipului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Automatizat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Serelor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platforma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SCADA-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Inteligență</a:t>
            </a:r>
            <a:r>
              <a:rPr lang="ro-MD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Artificială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ro-MD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a. 2024 au fost preconizate </a:t>
            </a:r>
            <a:r>
              <a:rPr lang="ro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obiectivele:</a:t>
            </a:r>
          </a:p>
          <a:p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Obiectivul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automatizare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Elaborarea tehnologiei și algoritmilor </a:t>
            </a:r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principali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funcționare a </a:t>
            </a:r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Sistemului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(proiect).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Obiectivul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Elaborarea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arhitecturii Sistemului (proiect</a:t>
            </a:r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o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Realizarea obiectivelor și activităților în a.2024 vor fi descrise mai jos.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646404" y="1357197"/>
            <a:ext cx="4241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Scopul Proiectului </a:t>
            </a:r>
            <a:r>
              <a:rPr lang="ro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este: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8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006" y="811469"/>
            <a:ext cx="7704000" cy="314400"/>
          </a:xfrm>
        </p:spPr>
        <p:txBody>
          <a:bodyPr/>
          <a:lstStyle/>
          <a:p>
            <a:pPr algn="ctr"/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automatizare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0626" y="238769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644" y="1384169"/>
            <a:ext cx="8108673" cy="305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Optimizarea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resurselor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inteligente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încălzire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iluminat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nutrienților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fertilizare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productivității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pierderilor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variabili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extinderii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sezonului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Monitorizare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senzorilor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CO₂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date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mobile.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dăunătorii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necesarului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forță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laborioase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irigația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ventilația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dedicat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monitorizării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3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855947"/>
            <a:ext cx="7704000" cy="3144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Dezavantaje și limitări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283247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581" y="1292533"/>
            <a:ext cx="8387862" cy="305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inițiale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ridicate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Complexitate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tehnologică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întrețineri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Dependența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cunoștințe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configurare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Riscuri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defecțiunile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erorile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Dependența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electricitate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conectivitate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Vulnerabilitate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întreruperilor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rețea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back-up,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generatoare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baterii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Adaptabilitate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limitată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extreme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fenomene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meteorologice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severe,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fie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suficient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rezistente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limitări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schimbări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ro-MD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ționale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o-MD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Automatizare </a:t>
            </a:r>
            <a:r>
              <a:rPr lang="ro-MD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fragmentală</a:t>
            </a:r>
            <a:r>
              <a:rPr lang="ro-MD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locală.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40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295" y="514682"/>
            <a:ext cx="7704000" cy="314400"/>
          </a:xfrm>
        </p:spPr>
        <p:txBody>
          <a:bodyPr/>
          <a:lstStyle/>
          <a:p>
            <a:pPr algn="ctr"/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Oportunități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0021" y="62657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021" y="1281107"/>
            <a:ext cx="8056548" cy="359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98475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Integrarea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inteligenței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(AI)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5567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analizează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istorice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randamentului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5567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ajusta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automat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98475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sustenabile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5567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surselor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regenerabilă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panourile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5567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fabricate din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reciclabile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98475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5567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senzorilor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5567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open-source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98475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Colaborarea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fermieri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dezvoltatori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5567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locale.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5567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4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5025"/>
            <a:ext cx="9075247" cy="5727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Paramtrii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climatici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seră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(general, IA)-1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476058" y="1318654"/>
            <a:ext cx="8191883" cy="85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seră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climatici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controlați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ajustați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cultivate. </a:t>
            </a:r>
            <a:endParaRPr kumimoji="0" lang="ro-MD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importanți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climatici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recomandate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6571" y="1886182"/>
            <a:ext cx="4245428" cy="28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optimă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variază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tropicale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20–30°C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ziua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15–20°C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noaptea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temperate (ex.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spanac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15–25°C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ziua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10–15°C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noaptea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germinare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25–30°C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specie.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temperaturii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Iarna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încălzire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(ex.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cald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încălzită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umbrire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răcire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17464" y="1942754"/>
            <a:ext cx="4205013" cy="231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Umiditatea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relativă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plantelor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60–80%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sensibile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50–60%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umidității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ceață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microaspersoare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dezumidificatoare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1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5627" y="479401"/>
            <a:ext cx="7704000" cy="5727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Paramtrii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climatici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seră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(IA)-2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331" y="1481187"/>
            <a:ext cx="4355432" cy="270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12–16 ore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Intensitate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5000–10,000 lux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castraveți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tolerează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puțină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spanac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ierburi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aromatice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Iluminat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Iarna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zilele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înnorate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lămpi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lămpi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presiune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80763" y="1481187"/>
            <a:ext cx="3822605" cy="136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CO₂ (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Dioxid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carbon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800–1200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CO₂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esențial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fotosinteză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iar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concentrația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o-MD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mărită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artificial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seră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stimula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creșterea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plantelor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69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Paramtrii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climatici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seră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(IA)-3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00" y="1672663"/>
            <a:ext cx="4077083" cy="2108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Circulația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aerului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Previne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condensul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riscul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uniform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umiditatea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controlează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ventilatoare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aerisire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Asigurați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ventilația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mecanică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deschiderea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ferestrelor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9373" y="1744342"/>
            <a:ext cx="4135902" cy="171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Substratul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umiditatea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solului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substratul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 bine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drenat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aerat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umiditate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adecvată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(50–70% capacitate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câmp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irigare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picurare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umidității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solului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senzori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1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 și parametri 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 (</a:t>
            </a:r>
            <a:r>
              <a:rPr lang="ro-MD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ex.,IA</a:t>
            </a:r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9428"/>
              </p:ext>
            </p:extLst>
          </p:nvPr>
        </p:nvGraphicFramePr>
        <p:xfrm>
          <a:off x="720000" y="1417937"/>
          <a:ext cx="3956439" cy="3452252"/>
        </p:xfrm>
        <a:graphic>
          <a:graphicData uri="http://schemas.openxmlformats.org/drawingml/2006/table">
            <a:tbl>
              <a:tblPr firstRow="1" firstCol="1" bandRow="1">
                <a:tableStyleId>{25645ECA-5966-4B1C-997E-B7DDFD3F0823}</a:tableStyleId>
              </a:tblPr>
              <a:tblGrid>
                <a:gridCol w="775916">
                  <a:extLst>
                    <a:ext uri="{9D8B030D-6E8A-4147-A177-3AD203B41FA5}">
                      <a16:colId xmlns:a16="http://schemas.microsoft.com/office/drawing/2014/main" val="723738240"/>
                    </a:ext>
                  </a:extLst>
                </a:gridCol>
                <a:gridCol w="2658976">
                  <a:extLst>
                    <a:ext uri="{9D8B030D-6E8A-4147-A177-3AD203B41FA5}">
                      <a16:colId xmlns:a16="http://schemas.microsoft.com/office/drawing/2014/main" val="4162779142"/>
                    </a:ext>
                  </a:extLst>
                </a:gridCol>
                <a:gridCol w="521547">
                  <a:extLst>
                    <a:ext uri="{9D8B030D-6E8A-4147-A177-3AD203B41FA5}">
                      <a16:colId xmlns:a16="http://schemas.microsoft.com/office/drawing/2014/main" val="200422638"/>
                    </a:ext>
                  </a:extLst>
                </a:gridCol>
              </a:tblGrid>
              <a:tr h="32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Denumire planta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Denumire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și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valoare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parametri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Observații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extLst>
                  <a:ext uri="{0D108BD9-81ED-4DB2-BD59-A6C34878D82A}">
                    <a16:rowId xmlns:a16="http://schemas.microsoft.com/office/drawing/2014/main" val="4285623857"/>
                  </a:ext>
                </a:extLst>
              </a:tr>
              <a:tr h="2559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Ardei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</a:rPr>
                        <a:t>1. </a:t>
                      </a:r>
                      <a:r>
                        <a:rPr lang="ru-RU" sz="1000" b="1" dirty="0" err="1">
                          <a:effectLst/>
                        </a:rPr>
                        <a:t>Temperatură</a:t>
                      </a:r>
                      <a:endParaRPr lang="ru-RU" sz="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b="1" dirty="0" err="1">
                          <a:effectLst/>
                        </a:rPr>
                        <a:t>Pentru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germinarea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semințelor</a:t>
                      </a:r>
                      <a:r>
                        <a:rPr lang="ru-RU" sz="900" b="1" dirty="0">
                          <a:effectLst/>
                        </a:rPr>
                        <a:t>: 25–28°C.</a:t>
                      </a:r>
                      <a:endParaRPr lang="ru-RU" sz="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b="1" dirty="0" err="1">
                          <a:effectLst/>
                        </a:rPr>
                        <a:t>Ziua</a:t>
                      </a:r>
                      <a:r>
                        <a:rPr lang="ru-RU" sz="900" b="1" dirty="0">
                          <a:effectLst/>
                        </a:rPr>
                        <a:t>: 22–26°C.</a:t>
                      </a:r>
                      <a:endParaRPr lang="ru-RU" sz="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b="1" dirty="0" err="1">
                          <a:effectLst/>
                        </a:rPr>
                        <a:t>Noaptea</a:t>
                      </a:r>
                      <a:r>
                        <a:rPr lang="ru-RU" sz="900" b="1" dirty="0">
                          <a:effectLst/>
                        </a:rPr>
                        <a:t>: 16–18°C.</a:t>
                      </a:r>
                      <a:endParaRPr lang="ru-RU" sz="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b="1" dirty="0" err="1">
                          <a:effectLst/>
                        </a:rPr>
                        <a:t>Temperatura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 err="1">
                          <a:effectLst/>
                        </a:rPr>
                        <a:t>optimă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 err="1">
                          <a:effectLst/>
                        </a:rPr>
                        <a:t>în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 err="1">
                          <a:effectLst/>
                        </a:rPr>
                        <a:t>perioada</a:t>
                      </a:r>
                      <a:r>
                        <a:rPr lang="en-US" sz="900" b="1" dirty="0">
                          <a:effectLst/>
                        </a:rPr>
                        <a:t> de </a:t>
                      </a:r>
                      <a:r>
                        <a:rPr lang="en-US" sz="900" b="1" dirty="0" err="1">
                          <a:effectLst/>
                        </a:rPr>
                        <a:t>înflorire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 err="1">
                          <a:effectLst/>
                        </a:rPr>
                        <a:t>și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 err="1">
                          <a:effectLst/>
                        </a:rPr>
                        <a:t>fructificare</a:t>
                      </a:r>
                      <a:r>
                        <a:rPr lang="en-US" sz="900" b="1" dirty="0">
                          <a:effectLst/>
                        </a:rPr>
                        <a:t>: 24–26°C.</a:t>
                      </a:r>
                      <a:endParaRPr lang="ru-RU" sz="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 b="1" dirty="0">
                          <a:effectLst/>
                        </a:rPr>
                        <a:t>……………………….</a:t>
                      </a:r>
                      <a:endParaRPr lang="ru-RU" sz="800" b="1" dirty="0">
                        <a:effectLst/>
                      </a:endParaRPr>
                    </a:p>
                    <a:p>
                      <a:r>
                        <a:rPr lang="ru-RU" sz="800" b="1" dirty="0">
                          <a:effectLst/>
                        </a:rPr>
                        <a:t>3. </a:t>
                      </a:r>
                      <a:r>
                        <a:rPr lang="ru-RU" sz="800" b="1" dirty="0" err="1">
                          <a:effectLst/>
                        </a:rPr>
                        <a:t>Umiditate</a:t>
                      </a:r>
                      <a:endParaRPr lang="ru-RU" sz="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 b="1" dirty="0" err="1">
                          <a:effectLst/>
                        </a:rPr>
                        <a:t>Umiditatea</a:t>
                      </a:r>
                      <a:r>
                        <a:rPr lang="ru-RU" sz="800" b="1" dirty="0">
                          <a:effectLst/>
                        </a:rPr>
                        <a:t> </a:t>
                      </a:r>
                      <a:r>
                        <a:rPr lang="ru-RU" sz="800" b="1" dirty="0" err="1">
                          <a:effectLst/>
                        </a:rPr>
                        <a:t>aerului</a:t>
                      </a:r>
                      <a:r>
                        <a:rPr lang="ru-RU" sz="800" b="1" dirty="0">
                          <a:effectLst/>
                        </a:rPr>
                        <a:t>: 60–70%.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b="1" dirty="0" err="1">
                          <a:effectLst/>
                        </a:rPr>
                        <a:t>Umiditatea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solului</a:t>
                      </a:r>
                      <a:r>
                        <a:rPr lang="en-US" sz="800" b="1" dirty="0">
                          <a:effectLst/>
                        </a:rPr>
                        <a:t>: </a:t>
                      </a:r>
                      <a:r>
                        <a:rPr lang="en-US" sz="800" b="1" dirty="0" err="1">
                          <a:effectLst/>
                        </a:rPr>
                        <a:t>moderată</a:t>
                      </a:r>
                      <a:r>
                        <a:rPr lang="en-US" sz="800" b="1" dirty="0">
                          <a:effectLst/>
                        </a:rPr>
                        <a:t>, </a:t>
                      </a:r>
                      <a:r>
                        <a:rPr lang="en-US" sz="800" b="1" dirty="0" err="1">
                          <a:effectLst/>
                        </a:rPr>
                        <a:t>fără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să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permită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uscarea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excesivă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sau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băltirea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apei</a:t>
                      </a:r>
                      <a:r>
                        <a:rPr lang="en-US" sz="800" b="1" dirty="0">
                          <a:effectLst/>
                        </a:rPr>
                        <a:t>.</a:t>
                      </a:r>
                      <a:endParaRPr lang="ru-RU" sz="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b="1" dirty="0" err="1">
                          <a:effectLst/>
                        </a:rPr>
                        <a:t>Aerisiți</a:t>
                      </a:r>
                      <a:r>
                        <a:rPr lang="en-US" sz="800" b="1" dirty="0">
                          <a:effectLst/>
                        </a:rPr>
                        <a:t> sera </a:t>
                      </a:r>
                      <a:r>
                        <a:rPr lang="en-US" sz="800" b="1" dirty="0" err="1">
                          <a:effectLst/>
                        </a:rPr>
                        <a:t>regulat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pentru</a:t>
                      </a:r>
                      <a:r>
                        <a:rPr lang="en-US" sz="800" b="1" dirty="0">
                          <a:effectLst/>
                        </a:rPr>
                        <a:t> a </a:t>
                      </a:r>
                      <a:r>
                        <a:rPr lang="en-US" sz="800" b="1" dirty="0" err="1">
                          <a:effectLst/>
                        </a:rPr>
                        <a:t>preveni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acumularea</a:t>
                      </a:r>
                      <a:r>
                        <a:rPr lang="en-US" sz="800" b="1" dirty="0">
                          <a:effectLst/>
                        </a:rPr>
                        <a:t> de </a:t>
                      </a:r>
                      <a:r>
                        <a:rPr lang="en-US" sz="800" b="1" dirty="0" err="1">
                          <a:effectLst/>
                        </a:rPr>
                        <a:t>umiditate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excesivă</a:t>
                      </a:r>
                      <a:r>
                        <a:rPr lang="en-US" sz="800" b="1" dirty="0">
                          <a:effectLst/>
                        </a:rPr>
                        <a:t>, care </a:t>
                      </a:r>
                      <a:r>
                        <a:rPr lang="en-US" sz="800" b="1" dirty="0" err="1">
                          <a:effectLst/>
                        </a:rPr>
                        <a:t>favorizează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 err="1">
                          <a:effectLst/>
                        </a:rPr>
                        <a:t>bolile</a:t>
                      </a:r>
                      <a:r>
                        <a:rPr lang="en-US" sz="800" b="1" dirty="0">
                          <a:effectLst/>
                        </a:rPr>
                        <a:t>.</a:t>
                      </a:r>
                      <a:endParaRPr lang="ru-RU" sz="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effectLst/>
                        </a:rPr>
                        <a:t>…………………………………….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extLst>
                  <a:ext uri="{0D108BD9-81ED-4DB2-BD59-A6C34878D82A}">
                    <a16:rowId xmlns:a16="http://schemas.microsoft.com/office/drawing/2014/main" val="151336157"/>
                  </a:ext>
                </a:extLst>
              </a:tr>
              <a:tr h="129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extLst>
                  <a:ext uri="{0D108BD9-81ED-4DB2-BD59-A6C34878D82A}">
                    <a16:rowId xmlns:a16="http://schemas.microsoft.com/office/drawing/2014/main" val="13010146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67825"/>
              </p:ext>
            </p:extLst>
          </p:nvPr>
        </p:nvGraphicFramePr>
        <p:xfrm>
          <a:off x="4793840" y="1410211"/>
          <a:ext cx="3956439" cy="3393959"/>
        </p:xfrm>
        <a:graphic>
          <a:graphicData uri="http://schemas.openxmlformats.org/drawingml/2006/table">
            <a:tbl>
              <a:tblPr firstRow="1" firstCol="1" bandRow="1">
                <a:tableStyleId>{25645ECA-5966-4B1C-997E-B7DDFD3F0823}</a:tableStyleId>
              </a:tblPr>
              <a:tblGrid>
                <a:gridCol w="878190">
                  <a:extLst>
                    <a:ext uri="{9D8B030D-6E8A-4147-A177-3AD203B41FA5}">
                      <a16:colId xmlns:a16="http://schemas.microsoft.com/office/drawing/2014/main" val="723738240"/>
                    </a:ext>
                  </a:extLst>
                </a:gridCol>
                <a:gridCol w="2556702">
                  <a:extLst>
                    <a:ext uri="{9D8B030D-6E8A-4147-A177-3AD203B41FA5}">
                      <a16:colId xmlns:a16="http://schemas.microsoft.com/office/drawing/2014/main" val="4162779142"/>
                    </a:ext>
                  </a:extLst>
                </a:gridCol>
                <a:gridCol w="521547">
                  <a:extLst>
                    <a:ext uri="{9D8B030D-6E8A-4147-A177-3AD203B41FA5}">
                      <a16:colId xmlns:a16="http://schemas.microsoft.com/office/drawing/2014/main" val="200422638"/>
                    </a:ext>
                  </a:extLst>
                </a:gridCol>
              </a:tblGrid>
              <a:tr h="32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Denumire planta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Denumire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și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valoare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parametri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Observații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extLst>
                  <a:ext uri="{0D108BD9-81ED-4DB2-BD59-A6C34878D82A}">
                    <a16:rowId xmlns:a16="http://schemas.microsoft.com/office/drawing/2014/main" val="4285623857"/>
                  </a:ext>
                </a:extLst>
              </a:tr>
              <a:tr h="2559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Castraveți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1. </a:t>
                      </a:r>
                      <a:r>
                        <a:rPr lang="en-US" sz="800" b="1" dirty="0" err="1" smtClean="0"/>
                        <a:t>Temperatură</a:t>
                      </a:r>
                      <a:endParaRPr lang="en-US" sz="800" b="1" dirty="0" smtClean="0"/>
                    </a:p>
                    <a:p>
                      <a:r>
                        <a:rPr lang="en-US" sz="800" b="1" dirty="0" err="1" smtClean="0"/>
                        <a:t>Pentru</a:t>
                      </a:r>
                      <a:r>
                        <a:rPr lang="en-US" sz="800" b="1" dirty="0" smtClean="0"/>
                        <a:t> </a:t>
                      </a:r>
                      <a:r>
                        <a:rPr lang="en-US" sz="800" b="1" dirty="0" err="1" smtClean="0"/>
                        <a:t>germinare</a:t>
                      </a:r>
                      <a:r>
                        <a:rPr lang="en-US" sz="800" dirty="0" smtClean="0"/>
                        <a:t>: 25–28°C.</a:t>
                      </a:r>
                    </a:p>
                    <a:p>
                      <a:r>
                        <a:rPr lang="en-US" sz="800" b="1" dirty="0" err="1" smtClean="0"/>
                        <a:t>Ziua</a:t>
                      </a:r>
                      <a:r>
                        <a:rPr lang="en-US" sz="800" b="1" dirty="0" smtClean="0"/>
                        <a:t> (</a:t>
                      </a:r>
                      <a:r>
                        <a:rPr lang="en-US" sz="800" b="1" dirty="0" err="1" smtClean="0"/>
                        <a:t>în</a:t>
                      </a:r>
                      <a:r>
                        <a:rPr lang="en-US" sz="800" b="1" dirty="0" smtClean="0"/>
                        <a:t> </a:t>
                      </a:r>
                      <a:r>
                        <a:rPr lang="en-US" sz="800" b="1" dirty="0" err="1" smtClean="0"/>
                        <a:t>timpul</a:t>
                      </a:r>
                      <a:r>
                        <a:rPr lang="en-US" sz="800" b="1" dirty="0" smtClean="0"/>
                        <a:t> </a:t>
                      </a:r>
                      <a:r>
                        <a:rPr lang="en-US" sz="800" b="1" dirty="0" err="1" smtClean="0"/>
                        <a:t>creșterii</a:t>
                      </a:r>
                      <a:r>
                        <a:rPr lang="en-US" sz="800" b="1" dirty="0" smtClean="0"/>
                        <a:t>)</a:t>
                      </a:r>
                      <a:r>
                        <a:rPr lang="en-US" sz="800" dirty="0" smtClean="0"/>
                        <a:t>: 22–26°C.</a:t>
                      </a:r>
                    </a:p>
                    <a:p>
                      <a:r>
                        <a:rPr lang="en-US" sz="800" b="1" dirty="0" err="1" smtClean="0"/>
                        <a:t>Noaptea</a:t>
                      </a:r>
                      <a:r>
                        <a:rPr lang="en-US" sz="800" dirty="0" smtClean="0"/>
                        <a:t>: 18–20°C.</a:t>
                      </a:r>
                    </a:p>
                    <a:p>
                      <a:r>
                        <a:rPr lang="en-US" sz="800" dirty="0" err="1" smtClean="0"/>
                        <a:t>Evitați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temperaturile</a:t>
                      </a:r>
                      <a:r>
                        <a:rPr lang="en-US" sz="800" dirty="0" smtClean="0"/>
                        <a:t> sub 16°C </a:t>
                      </a:r>
                      <a:r>
                        <a:rPr lang="en-US" sz="800" dirty="0" err="1" smtClean="0"/>
                        <a:t>sau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peste</a:t>
                      </a:r>
                      <a:r>
                        <a:rPr lang="en-US" sz="800" dirty="0" smtClean="0"/>
                        <a:t> 30°C, </a:t>
                      </a:r>
                      <a:r>
                        <a:rPr lang="en-US" sz="800" dirty="0" err="1" smtClean="0"/>
                        <a:t>deoarece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acestea</a:t>
                      </a:r>
                      <a:r>
                        <a:rPr lang="en-US" sz="800" dirty="0" smtClean="0"/>
                        <a:t> pot </a:t>
                      </a:r>
                      <a:r>
                        <a:rPr lang="en-US" sz="800" dirty="0" err="1" smtClean="0"/>
                        <a:t>afecta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dezvoltarea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și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producția</a:t>
                      </a:r>
                      <a:r>
                        <a:rPr lang="en-US" sz="800" dirty="0" smtClean="0"/>
                        <a:t>.</a:t>
                      </a:r>
                    </a:p>
                    <a:p>
                      <a:r>
                        <a:rPr lang="en-US" sz="800" b="1" dirty="0" smtClean="0"/>
                        <a:t>2. </a:t>
                      </a:r>
                      <a:r>
                        <a:rPr lang="en-US" sz="800" b="1" dirty="0" err="1" smtClean="0"/>
                        <a:t>Lumină</a:t>
                      </a:r>
                      <a:endParaRPr lang="en-US" sz="800" b="1" dirty="0" smtClean="0"/>
                    </a:p>
                    <a:p>
                      <a:r>
                        <a:rPr lang="en-US" sz="800" dirty="0" err="1" smtClean="0"/>
                        <a:t>Castraveții</a:t>
                      </a:r>
                      <a:r>
                        <a:rPr lang="en-US" sz="800" dirty="0" smtClean="0"/>
                        <a:t> au </a:t>
                      </a:r>
                      <a:r>
                        <a:rPr lang="en-US" sz="800" dirty="0" err="1" smtClean="0"/>
                        <a:t>nevoie</a:t>
                      </a:r>
                      <a:r>
                        <a:rPr lang="en-US" sz="800" dirty="0" smtClean="0"/>
                        <a:t> de 10–12 ore de </a:t>
                      </a:r>
                      <a:r>
                        <a:rPr lang="en-US" sz="800" dirty="0" err="1" smtClean="0"/>
                        <a:t>lumină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zi</a:t>
                      </a:r>
                      <a:r>
                        <a:rPr lang="en-US" sz="800" dirty="0" smtClean="0"/>
                        <a:t>.</a:t>
                      </a:r>
                    </a:p>
                    <a:p>
                      <a:r>
                        <a:rPr lang="en-US" sz="800" dirty="0" err="1" smtClean="0"/>
                        <a:t>În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zilele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mai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scurte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sau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în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timpul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iernii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utilizați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lămpi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pentru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iluminare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suplimentară</a:t>
                      </a:r>
                      <a:r>
                        <a:rPr lang="en-US" sz="800" dirty="0" smtClean="0"/>
                        <a:t>.</a:t>
                      </a:r>
                    </a:p>
                    <a:p>
                      <a:r>
                        <a:rPr lang="en-US" sz="800" dirty="0" smtClean="0"/>
                        <a:t>Lumina </a:t>
                      </a:r>
                      <a:r>
                        <a:rPr lang="en-US" sz="800" dirty="0" err="1" smtClean="0"/>
                        <a:t>difuză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este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ideală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pentru</a:t>
                      </a:r>
                      <a:r>
                        <a:rPr lang="en-US" sz="800" dirty="0" smtClean="0"/>
                        <a:t> a </a:t>
                      </a:r>
                      <a:r>
                        <a:rPr lang="en-US" sz="800" dirty="0" err="1" smtClean="0"/>
                        <a:t>evita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supraîncălzirea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sau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arderea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frunzelor</a:t>
                      </a:r>
                      <a:r>
                        <a:rPr lang="en-US" sz="800" dirty="0" smtClean="0"/>
                        <a:t>.</a:t>
                      </a:r>
                    </a:p>
                    <a:p>
                      <a:r>
                        <a:rPr lang="en-US" sz="800" b="1" dirty="0" smtClean="0"/>
                        <a:t>3. </a:t>
                      </a:r>
                      <a:r>
                        <a:rPr lang="en-US" sz="800" b="1" dirty="0" err="1" smtClean="0"/>
                        <a:t>Umiditate</a:t>
                      </a:r>
                      <a:endParaRPr lang="en-US" sz="800" b="1" dirty="0" smtClean="0"/>
                    </a:p>
                    <a:p>
                      <a:r>
                        <a:rPr lang="en-US" sz="800" b="1" dirty="0" err="1" smtClean="0"/>
                        <a:t>Umiditatea</a:t>
                      </a:r>
                      <a:r>
                        <a:rPr lang="en-US" sz="800" b="1" dirty="0" smtClean="0"/>
                        <a:t> </a:t>
                      </a:r>
                      <a:r>
                        <a:rPr lang="en-US" sz="800" b="1" dirty="0" err="1" smtClean="0"/>
                        <a:t>aerului</a:t>
                      </a:r>
                      <a:r>
                        <a:rPr lang="en-US" sz="800" dirty="0" smtClean="0"/>
                        <a:t>: 70–80%.</a:t>
                      </a:r>
                    </a:p>
                    <a:p>
                      <a:r>
                        <a:rPr lang="en-US" sz="800" b="1" dirty="0" err="1" smtClean="0"/>
                        <a:t>Umiditatea</a:t>
                      </a:r>
                      <a:r>
                        <a:rPr lang="en-US" sz="800" b="1" dirty="0" smtClean="0"/>
                        <a:t> </a:t>
                      </a:r>
                      <a:r>
                        <a:rPr lang="en-US" sz="800" b="1" dirty="0" err="1" smtClean="0"/>
                        <a:t>solului</a:t>
                      </a:r>
                      <a:r>
                        <a:rPr lang="en-US" sz="800" dirty="0" smtClean="0"/>
                        <a:t>: </a:t>
                      </a:r>
                      <a:r>
                        <a:rPr lang="en-US" sz="800" dirty="0" err="1" smtClean="0"/>
                        <a:t>solul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trebuie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să</a:t>
                      </a:r>
                      <a:r>
                        <a:rPr lang="en-US" sz="800" dirty="0" smtClean="0"/>
                        <a:t> fie constant </a:t>
                      </a:r>
                      <a:r>
                        <a:rPr lang="en-US" sz="800" dirty="0" err="1" smtClean="0"/>
                        <a:t>umed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dar</a:t>
                      </a:r>
                      <a:r>
                        <a:rPr lang="en-US" sz="800" dirty="0" smtClean="0"/>
                        <a:t> nu </a:t>
                      </a:r>
                      <a:r>
                        <a:rPr lang="en-US" sz="800" dirty="0" err="1" smtClean="0"/>
                        <a:t>băltit</a:t>
                      </a:r>
                      <a:r>
                        <a:rPr lang="en-US" sz="800" dirty="0" smtClean="0"/>
                        <a:t>.</a:t>
                      </a:r>
                    </a:p>
                    <a:p>
                      <a:r>
                        <a:rPr lang="en-US" sz="800" dirty="0" err="1" smtClean="0"/>
                        <a:t>Aerisiți</a:t>
                      </a:r>
                      <a:r>
                        <a:rPr lang="en-US" sz="800" dirty="0" smtClean="0"/>
                        <a:t> sera </a:t>
                      </a:r>
                      <a:r>
                        <a:rPr lang="en-US" sz="800" dirty="0" err="1" smtClean="0"/>
                        <a:t>pentru</a:t>
                      </a:r>
                      <a:r>
                        <a:rPr lang="en-US" sz="800" dirty="0" smtClean="0"/>
                        <a:t> a </a:t>
                      </a:r>
                      <a:r>
                        <a:rPr lang="en-US" sz="800" dirty="0" err="1" smtClean="0"/>
                        <a:t>preveni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formarea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condensului</a:t>
                      </a:r>
                      <a:r>
                        <a:rPr lang="en-US" sz="800" dirty="0" smtClean="0"/>
                        <a:t>, care </a:t>
                      </a:r>
                      <a:r>
                        <a:rPr lang="en-US" sz="800" dirty="0" err="1" smtClean="0"/>
                        <a:t>poate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favoriza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bolile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fungice</a:t>
                      </a:r>
                      <a:r>
                        <a:rPr lang="en-US" sz="800" dirty="0" smtClean="0"/>
                        <a:t>.</a:t>
                      </a:r>
                    </a:p>
                    <a:p>
                      <a:r>
                        <a:rPr lang="en-US" sz="800" b="1" dirty="0" smtClean="0"/>
                        <a:t>4. Sol</a:t>
                      </a:r>
                    </a:p>
                    <a:p>
                      <a:r>
                        <a:rPr lang="en-US" sz="800" b="1" dirty="0" err="1" smtClean="0"/>
                        <a:t>Tipul</a:t>
                      </a:r>
                      <a:r>
                        <a:rPr lang="en-US" sz="800" b="1" dirty="0" smtClean="0"/>
                        <a:t> de sol</a:t>
                      </a:r>
                      <a:r>
                        <a:rPr lang="en-US" sz="800" dirty="0" smtClean="0"/>
                        <a:t>: </a:t>
                      </a:r>
                      <a:r>
                        <a:rPr lang="en-US" sz="800" dirty="0" err="1" smtClean="0"/>
                        <a:t>fertil</a:t>
                      </a:r>
                      <a:r>
                        <a:rPr lang="en-US" sz="800" dirty="0" smtClean="0"/>
                        <a:t>, bine </a:t>
                      </a:r>
                      <a:r>
                        <a:rPr lang="en-US" sz="800" dirty="0" err="1" smtClean="0"/>
                        <a:t>drenat</a:t>
                      </a:r>
                      <a:r>
                        <a:rPr lang="en-US" sz="800" dirty="0" smtClean="0"/>
                        <a:t>, cu pH </a:t>
                      </a:r>
                      <a:r>
                        <a:rPr lang="en-US" sz="800" dirty="0" err="1" smtClean="0"/>
                        <a:t>între</a:t>
                      </a:r>
                      <a:r>
                        <a:rPr lang="en-US" sz="800" dirty="0" smtClean="0"/>
                        <a:t> 6,0–6,8.</a:t>
                      </a:r>
                    </a:p>
                    <a:p>
                      <a:r>
                        <a:rPr lang="en-US" sz="800" dirty="0" err="1" smtClean="0"/>
                        <a:t>Îmbunătățiți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solul</a:t>
                      </a:r>
                      <a:r>
                        <a:rPr lang="en-US" sz="800" dirty="0" smtClean="0"/>
                        <a:t> cu compost, </a:t>
                      </a:r>
                      <a:r>
                        <a:rPr lang="en-US" sz="800" dirty="0" err="1" smtClean="0"/>
                        <a:t>gunoi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grajd</a:t>
                      </a:r>
                      <a:r>
                        <a:rPr lang="en-US" sz="800" dirty="0" smtClean="0"/>
                        <a:t> bine </a:t>
                      </a:r>
                      <a:r>
                        <a:rPr lang="en-US" sz="800" dirty="0" err="1" smtClean="0"/>
                        <a:t>descompus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și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cenușă</a:t>
                      </a:r>
                      <a:r>
                        <a:rPr lang="en-US" sz="800" dirty="0" smtClean="0"/>
                        <a:t>.</a:t>
                      </a:r>
                    </a:p>
                    <a:p>
                      <a:r>
                        <a:rPr lang="en-US" sz="800" dirty="0" err="1" smtClean="0"/>
                        <a:t>Castraveții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preferă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solurile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ușoare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bogate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în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nutrienți</a:t>
                      </a:r>
                      <a:r>
                        <a:rPr lang="en-US" sz="800" dirty="0" smtClean="0"/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800" dirty="0" smtClean="0">
                          <a:effectLst/>
                        </a:rPr>
                        <a:t>...................................................................................</a:t>
                      </a:r>
                      <a:endParaRPr lang="ru-RU" sz="800" dirty="0">
                        <a:effectLst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extLst>
                  <a:ext uri="{0D108BD9-81ED-4DB2-BD59-A6C34878D82A}">
                    <a16:rowId xmlns:a16="http://schemas.microsoft.com/office/drawing/2014/main" val="151336157"/>
                  </a:ext>
                </a:extLst>
              </a:tr>
              <a:tr h="129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0" marR="49410" marT="0" marB="0"/>
                </a:tc>
                <a:extLst>
                  <a:ext uri="{0D108BD9-81ED-4DB2-BD59-A6C34878D82A}">
                    <a16:rowId xmlns:a16="http://schemas.microsoft.com/office/drawing/2014/main" val="130101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24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27" y="183768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 </a:t>
            </a:r>
            <a:r>
              <a:rPr lang="ro-M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tehnologiei, algoritmilor și arhitecturii </a:t>
            </a:r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265" y="1771531"/>
            <a:ext cx="82089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915160" algn="l"/>
              </a:tabLst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Analiza sistemelor de control a serelor evidențiază cele mai răspândite tehnologii și funcționalități principale de construire: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915160" algn="l"/>
              </a:tabLst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1)Tehnologia SCADA (Supervisory Control </a:t>
            </a:r>
            <a:r>
              <a:rPr lang="ro-RO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Data Asquisition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915160" algn="l"/>
              </a:tabLst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2)Tehnologia </a:t>
            </a:r>
            <a:r>
              <a:rPr lang="ro-RO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IoT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(Internet of </a:t>
            </a:r>
            <a:r>
              <a:rPr lang="ro-RO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Things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915160" algn="l"/>
              </a:tabLst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2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17783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 </a:t>
            </a:r>
            <a:r>
              <a:rPr lang="ro-M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tehnologiei, </a:t>
            </a:r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algoritmilor </a:t>
            </a:r>
            <a:r>
              <a:rPr lang="ro-M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arhitecturii </a:t>
            </a:r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08764" y="1684434"/>
            <a:ext cx="791523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91516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SCADA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control industrial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tradțional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utilizat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monitoriza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controla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procesele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industriale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inclusiv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sistemele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producție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fabricație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Caracteristicile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principale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sunt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integrarea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automatizarea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fiabilitatea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91516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Firma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Softcom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posedă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experiență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avansată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elaborare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implementare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sistemelor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tehnologia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SCADA</a:t>
            </a:r>
            <a:r>
              <a:rPr lang="ro-MD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o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www.syscom.md</a:t>
            </a:r>
            <a:r>
              <a:rPr lang="ro-MD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tabLst>
                <a:tab pos="191516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91516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74" y="238769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Laboratorul de testare a sistemelor SCADA a firmei </a:t>
            </a:r>
            <a:r>
              <a:rPr lang="ro-MD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Softcom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10" y="1745773"/>
            <a:ext cx="3835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86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548497"/>
            <a:ext cx="8257101" cy="572700"/>
          </a:xfrm>
        </p:spPr>
        <p:txBody>
          <a:bodyPr/>
          <a:lstStyle/>
          <a:p>
            <a:pPr algn="ctr"/>
            <a:r>
              <a:rPr lang="ro-MD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 </a:t>
            </a:r>
            <a:r>
              <a:rPr lang="ro-MD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așteptate/rezultate obținute în a.2024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21" y="1361287"/>
            <a:ext cx="7583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b="1" dirty="0" smtClean="0"/>
              <a:t>Principalele rezultate așteptate a anului în cadrul proiectului sunt:</a:t>
            </a:r>
          </a:p>
          <a:p>
            <a:r>
              <a:rPr lang="ro-MD" dirty="0"/>
              <a:t>	</a:t>
            </a:r>
            <a:r>
              <a:rPr lang="ro-MD" dirty="0" smtClean="0"/>
              <a:t>Elaborarea proiectului cu următoarele capitole:</a:t>
            </a:r>
          </a:p>
          <a:p>
            <a:r>
              <a:rPr lang="en-US" dirty="0" smtClean="0"/>
              <a:t>1</a:t>
            </a:r>
            <a:r>
              <a:rPr lang="ro-MD" dirty="0" smtClean="0"/>
              <a:t>.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ro-MD" dirty="0" smtClean="0"/>
              <a:t>serelor și </a:t>
            </a:r>
            <a:r>
              <a:rPr lang="en-US" dirty="0" smtClean="0"/>
              <a:t>a </a:t>
            </a:r>
            <a:r>
              <a:rPr lang="en-US" dirty="0" err="1"/>
              <a:t>sistemelor</a:t>
            </a:r>
            <a:r>
              <a:rPr lang="en-US" dirty="0"/>
              <a:t> de </a:t>
            </a:r>
            <a:r>
              <a:rPr lang="en-US" dirty="0" err="1"/>
              <a:t>automatizare</a:t>
            </a:r>
            <a:r>
              <a:rPr lang="en-US" dirty="0"/>
              <a:t> </a:t>
            </a:r>
            <a:r>
              <a:rPr lang="ro-MD" dirty="0" smtClean="0"/>
              <a:t>a </a:t>
            </a:r>
            <a:r>
              <a:rPr lang="en-US" dirty="0" err="1" smtClean="0"/>
              <a:t>lor</a:t>
            </a:r>
            <a:r>
              <a:rPr lang="ro-MD" dirty="0"/>
              <a:t>.</a:t>
            </a:r>
            <a:endParaRPr lang="ru-RU" dirty="0"/>
          </a:p>
          <a:p>
            <a:r>
              <a:rPr lang="en-US" dirty="0" smtClean="0"/>
              <a:t>2</a:t>
            </a:r>
            <a:r>
              <a:rPr lang="en-US" dirty="0"/>
              <a:t>.</a:t>
            </a:r>
            <a:r>
              <a:rPr lang="ro-MD" dirty="0"/>
              <a:t> Elaborarea tehnologiei și algoritmilor </a:t>
            </a:r>
            <a:r>
              <a:rPr lang="ro-MD" dirty="0" smtClean="0"/>
              <a:t>principali </a:t>
            </a:r>
            <a:r>
              <a:rPr lang="ro-MD" dirty="0"/>
              <a:t>de funcționare a Sistemului.</a:t>
            </a:r>
            <a:endParaRPr lang="ru-RU" dirty="0"/>
          </a:p>
          <a:p>
            <a:r>
              <a:rPr lang="ro-MD" dirty="0"/>
              <a:t>3. Elaborarea arhitecturii Sistemului.</a:t>
            </a:r>
            <a:endParaRPr lang="ru-RU" dirty="0"/>
          </a:p>
          <a:p>
            <a:pPr lvl="1"/>
            <a:r>
              <a:rPr lang="ro-MD" dirty="0"/>
              <a:t>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5258" y="2608778"/>
            <a:ext cx="8081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b="1" dirty="0"/>
              <a:t> </a:t>
            </a:r>
            <a:r>
              <a:rPr lang="ro-MD" b="1" dirty="0" smtClean="0"/>
              <a:t>   Principalele activități și rezultate obținute în acest an au fost: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Au fost analizate serele și sistemele de automatizare di mai multe țări ale lumii,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Special au fost analizate serele și sistemele de automatizare din Spania (în rezultatul deplasării),</a:t>
            </a:r>
          </a:p>
          <a:p>
            <a:r>
              <a:rPr lang="ro-MD" dirty="0" smtClean="0"/>
              <a:t>      serele și sistemele din Romania, serele și sistemele din Republica Moldova.</a:t>
            </a:r>
          </a:p>
          <a:p>
            <a:r>
              <a:rPr lang="ro-MD" dirty="0" smtClean="0"/>
              <a:t>-     </a:t>
            </a:r>
            <a:r>
              <a:rPr lang="en-US" dirty="0" err="1" smtClean="0"/>
              <a:t>Tehnologia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operare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algoritmele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</a:t>
            </a:r>
            <a:r>
              <a:rPr lang="ro-MD" dirty="0" smtClean="0"/>
              <a:t>de reglare </a:t>
            </a:r>
            <a:r>
              <a:rPr lang="en-US" dirty="0" smtClean="0"/>
              <a:t>au </a:t>
            </a:r>
            <a:r>
              <a:rPr lang="en-US" dirty="0" err="1"/>
              <a:t>fost</a:t>
            </a:r>
            <a:r>
              <a:rPr lang="en-US" dirty="0"/>
              <a:t> elaborate.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Arhitectura</a:t>
            </a:r>
            <a:r>
              <a:rPr lang="en-US" dirty="0" smtClean="0"/>
              <a:t> </a:t>
            </a:r>
            <a:r>
              <a:rPr lang="en-US" dirty="0" err="1"/>
              <a:t>esențială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 smtClean="0"/>
              <a:t>elaborat</a:t>
            </a:r>
            <a:r>
              <a:rPr lang="ro-MD" dirty="0" smtClean="0"/>
              <a:t>ă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procurat</a:t>
            </a:r>
            <a:r>
              <a:rPr lang="en-US" dirty="0" smtClean="0"/>
              <a:t> </a:t>
            </a:r>
            <a:r>
              <a:rPr lang="ro-MD" dirty="0" err="1" smtClean="0"/>
              <a:t>șî</a:t>
            </a:r>
            <a:r>
              <a:rPr lang="ro-MD" dirty="0" smtClean="0"/>
              <a:t> prealabil testat echipamentul pentru prototipul Sistemului Automatizat a Serei.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453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218143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 tehnologiei, algoritmilor și arhitecturii Sistemului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23134" y="1448366"/>
            <a:ext cx="8353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915160" algn="l"/>
              </a:tabLst>
            </a:pP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Internetul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obiectelor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Limba engleză"/>
              </a:rPr>
              <a:t>engleză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Internet</a:t>
            </a:r>
            <a:r>
              <a:rPr lang="ru-RU" sz="24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24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Things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abreviat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IoT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 concept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presupune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folosirea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tooltip="Internet"/>
              </a:rPr>
              <a:t>Internetului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conecta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între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diferite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dispozitive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servicii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automate,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formând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astfel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 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rețea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obiecte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IoT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tehnologie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relativ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nou</a:t>
            </a:r>
            <a:r>
              <a:rPr lang="ro-MD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ă, care e bazată pe obiecte cu internet și inteligență. Caracteristice principale- obiecte inteligente cu internet și consum mic de energie electrică, se folosește mai ales pentru sisteme de control a „caselor intelectuale” (</a:t>
            </a:r>
            <a:r>
              <a:rPr lang="ro-MD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Smart</a:t>
            </a:r>
            <a:r>
              <a:rPr lang="ro-MD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Home). 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915160" algn="l"/>
              </a:tabLst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81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77" y="0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 tehnologiei, algoritmilor și arhitecturii Sistemului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10325" y="1372418"/>
            <a:ext cx="76471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Utilizare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aplicabilitate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SCADA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energetică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rafinării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transport de gaze/petrol.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localizat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IoT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smart home,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orașe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inteligente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vehicule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concentrează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conectivitate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extinsă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predictivă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bazată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Big Data.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8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03" y="87515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 tehnologiei, algoritmilor și arhitecturii Sistemului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25952" y="1331167"/>
            <a:ext cx="8312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Securitate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SCADA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Folosește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rețele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izolate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reduce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riscurile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vechi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vulnerabile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internet.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IoT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Expunere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mare la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riscuri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conectivitate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internet.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măsuri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criptarea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autentificarea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86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74" y="0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 tehnologiei, algoritmilor și arhitecturii Sistemului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81573" y="1212264"/>
            <a:ext cx="82846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Concluzie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SCADA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potrivit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procese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industriale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tradiționale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unde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fiabilitatea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controlul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local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sunt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critice.Variația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senzorilor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actuatorilor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interfața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WiFi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piață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important are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experiența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firmei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Softcom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crearea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platformelor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sistemelor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SCADA, Cloud Computing.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IoT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oferă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platformă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flexibilă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modernă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conectivitate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extinsă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ideală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integrarea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tehnologiile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moderne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soluții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complexe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analiză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datelor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Integrarea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celor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două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tehnologii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MD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aduce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beneficii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semnificative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transformarea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digitală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proceselor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industriale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9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55" y="445025"/>
            <a:ext cx="8827741" cy="5727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3214" y="-1990234"/>
            <a:ext cx="3164490" cy="3112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25000" lnSpcReduction="20000"/>
          </a:bodyPr>
          <a:lstStyle>
            <a:lvl1pPr lvl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 fontAlgn="base">
              <a:buClrTx/>
              <a:buFontTx/>
            </a:pPr>
            <a: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Sisteme. SCADA- Supervisory Control And Data Acquisition</a:t>
            </a:r>
            <a: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/>
              <a:t/>
            </a:r>
            <a:br>
              <a:rPr lang="en-US" smtClean="0"/>
            </a:b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i.dpstele.com/images/scadas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8" y="1732181"/>
            <a:ext cx="3498002" cy="18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ni.scene7.com/is/image/ni/12fbdcae1635?sc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32" y="1945679"/>
            <a:ext cx="4149067" cy="14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644" y="1423164"/>
            <a:ext cx="8002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            </a:t>
            </a:r>
            <a:r>
              <a:rPr lang="en-US" dirty="0" err="1" smtClean="0"/>
              <a:t>Arhitectura</a:t>
            </a:r>
            <a:r>
              <a:rPr lang="en-US" dirty="0" smtClean="0"/>
              <a:t> </a:t>
            </a:r>
            <a:r>
              <a:rPr lang="en-US" dirty="0" err="1" smtClean="0"/>
              <a:t>clasic</a:t>
            </a:r>
            <a:r>
              <a:rPr lang="ro-MD" dirty="0" smtClean="0"/>
              <a:t>ă SCADA		Nucleul SCADA-Feedback PID-reglare (exemplu)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11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768" y="832163"/>
            <a:ext cx="7704000" cy="314400"/>
          </a:xfrm>
        </p:spPr>
        <p:txBody>
          <a:bodyPr/>
          <a:lstStyle/>
          <a:p>
            <a:pPr algn="ctr"/>
            <a:r>
              <a:rPr lang="ro-MD" sz="20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Algoritm de reglare PID</a:t>
            </a:r>
            <a:endParaRPr lang="ru-RU" sz="20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129" y="244718"/>
            <a:ext cx="8820865" cy="5727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407" y="2345299"/>
            <a:ext cx="6128838" cy="21854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129" y="1329668"/>
            <a:ext cx="8703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regulator PID (Proportional-Integral-Derivative)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parametrilor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sere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eficientă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condițiilor</a:t>
            </a:r>
            <a:r>
              <a:rPr lang="en-US" dirty="0"/>
              <a:t> </a:t>
            </a:r>
            <a:r>
              <a:rPr lang="en-US" dirty="0" err="1"/>
              <a:t>optime</a:t>
            </a:r>
            <a:r>
              <a:rPr lang="en-US" dirty="0"/>
              <a:t> de </a:t>
            </a:r>
            <a:r>
              <a:rPr lang="en-US" dirty="0" err="1"/>
              <a:t>creștere</a:t>
            </a:r>
            <a:r>
              <a:rPr lang="en-US" dirty="0"/>
              <a:t> a </a:t>
            </a:r>
            <a:r>
              <a:rPr lang="en-US" dirty="0" err="1"/>
              <a:t>plantelor</a:t>
            </a:r>
            <a:r>
              <a:rPr lang="en-US" dirty="0"/>
              <a:t>. </a:t>
            </a:r>
            <a:r>
              <a:rPr lang="en-US" dirty="0" err="1"/>
              <a:t>Regulatorul</a:t>
            </a:r>
            <a:r>
              <a:rPr lang="en-US" dirty="0"/>
              <a:t> PID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, </a:t>
            </a:r>
            <a:r>
              <a:rPr lang="en-US" dirty="0" err="1"/>
              <a:t>umiditatea</a:t>
            </a:r>
            <a:r>
              <a:rPr lang="en-US" dirty="0"/>
              <a:t>, </a:t>
            </a:r>
            <a:r>
              <a:rPr lang="en-US" dirty="0" err="1"/>
              <a:t>nivelul</a:t>
            </a:r>
            <a:r>
              <a:rPr lang="en-US" dirty="0"/>
              <a:t> de </a:t>
            </a:r>
            <a:r>
              <a:rPr lang="en-US" dirty="0" err="1"/>
              <a:t>dioxid</a:t>
            </a:r>
            <a:r>
              <a:rPr lang="en-US" dirty="0"/>
              <a:t> de carbon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iluminarea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515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894901"/>
            <a:ext cx="7704000" cy="314400"/>
          </a:xfrm>
        </p:spPr>
        <p:txBody>
          <a:bodyPr/>
          <a:lstStyle/>
          <a:p>
            <a:pPr algn="ctr"/>
            <a:r>
              <a:rPr lang="ro-MD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 de reglare PID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077664"/>
            <a:ext cx="2259359" cy="1743472"/>
          </a:xfrm>
          <a:prstGeom prst="rect">
            <a:avLst/>
          </a:prstGeom>
        </p:spPr>
      </p:pic>
      <p:pic>
        <p:nvPicPr>
          <p:cNvPr id="8194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24" y="2077664"/>
            <a:ext cx="2203029" cy="17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2077664"/>
            <a:ext cx="2209031" cy="17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893" y="1663795"/>
            <a:ext cx="768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o-MD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Integral                                   Derivativ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8750" y="279400"/>
            <a:ext cx="8805863" cy="57308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02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506" y="701466"/>
            <a:ext cx="7704000" cy="314400"/>
          </a:xfrm>
        </p:spPr>
        <p:txBody>
          <a:bodyPr/>
          <a:lstStyle/>
          <a:p>
            <a:pPr algn="ctr"/>
            <a:r>
              <a:rPr lang="ro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Reglarea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Feedback” </a:t>
            </a:r>
            <a:r>
              <a:rPr lang="ro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Algoritmul simplificat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Softcom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8124" y="128766"/>
            <a:ext cx="7704000" cy="5727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t="46465" r="43239" b="13055"/>
          <a:stretch>
            <a:fillRect/>
          </a:stretch>
        </p:blipFill>
        <p:spPr bwMode="auto">
          <a:xfrm>
            <a:off x="2433816" y="1491917"/>
            <a:ext cx="4918705" cy="293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38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695520"/>
            <a:ext cx="7704000" cy="314400"/>
          </a:xfrm>
        </p:spPr>
        <p:txBody>
          <a:bodyPr/>
          <a:lstStyle/>
          <a:p>
            <a:pPr algn="ctr"/>
            <a:r>
              <a:rPr lang="ro-MD" sz="2400" dirty="0" smtClean="0"/>
              <a:t>Algoritm IA de selecție și inițializări</a:t>
            </a:r>
            <a:endParaRPr lang="ru-RU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280020"/>
            <a:ext cx="7704000" cy="5727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50" y="1277921"/>
            <a:ext cx="4750755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17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749396"/>
            <a:ext cx="5534526" cy="39257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131" y="100645"/>
            <a:ext cx="8805863" cy="57308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0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97" y="823847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Diseminarea rezultatelor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3156" y="1663796"/>
            <a:ext cx="7583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La etapa actuală (2024) Proiectul elaborat va fi lansat pe situl firmei </a:t>
            </a:r>
            <a:r>
              <a:rPr lang="ro-MD" dirty="0" smtClean="0">
                <a:hlinkClick r:id="rId2"/>
              </a:rPr>
              <a:t>www.syscom.md</a:t>
            </a:r>
            <a:endParaRPr lang="ro-MD" dirty="0" smtClean="0"/>
          </a:p>
          <a:p>
            <a:r>
              <a:rPr lang="ro-MD" dirty="0" smtClean="0"/>
              <a:t>Afară de aceasta diseminarea proiectului elaborat se va efectua prin convorbiri directe cu clienții cointeresați.</a:t>
            </a:r>
          </a:p>
          <a:p>
            <a:r>
              <a:rPr lang="ro-MD" dirty="0"/>
              <a:t>Diseminarea rezultatelor proiectului complet se va efectua după executarea </a:t>
            </a:r>
            <a:r>
              <a:rPr lang="ro-MD" dirty="0" smtClean="0"/>
              <a:t>proiectului și confecționarea prototipului </a:t>
            </a:r>
            <a:r>
              <a:rPr lang="ro-MD" dirty="0"/>
              <a:t>(a. 2025).</a:t>
            </a:r>
          </a:p>
          <a:p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093155" y="2838986"/>
            <a:ext cx="7143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7975" algn="l"/>
              </a:tabLst>
            </a:pPr>
            <a:r>
              <a:rPr lang="ro-MD" spc="-15" dirty="0" smtClean="0">
                <a:solidFill>
                  <a:srgbClr val="00008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1. </a:t>
            </a:r>
            <a:r>
              <a:rPr lang="en-US" spc="-15" dirty="0">
                <a:solidFill>
                  <a:srgbClr val="00008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"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Cercetare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Proiectare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Serei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Automatizate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pe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Tehnologia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SCADA.". Dr.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Ciclicci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Vladimir. Chisinau-2024, 14pg. </a:t>
            </a:r>
            <a:r>
              <a:rPr lang="en-U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Disponibil:</a:t>
            </a:r>
            <a:r>
              <a:rPr lang="en-US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http</a:t>
            </a:r>
            <a:r>
              <a:rPr lang="en-US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://www.syscom.md/sc.asp?Cap=5&amp;Lang=1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154" y="3316040"/>
            <a:ext cx="7143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o-MD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CICLICCI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Vladimir; ȘESTACOVA Tatiana.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Securitatea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Cloud.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Note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curs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Editura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„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Tehnica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UTM”, 2024, 36 p. ISBN 978-9975-64-400-6</a:t>
            </a:r>
          </a:p>
          <a:p>
            <a:pPr algn="just"/>
            <a:r>
              <a:rPr lang="ro-M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Disponibil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ru-RU" u="sng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http://repository.utm.md/handle/5014/26620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49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de </a:t>
            </a:r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Sistem-Senzori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s://uploadfile.ltdcdn.com/uploadfilev2/image/0/464/295/2024-05/171646416477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22" y="2173458"/>
            <a:ext cx="2467158" cy="23135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4170" y="1382143"/>
            <a:ext cx="187894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Sen</a:t>
            </a:r>
            <a:r>
              <a:rPr kumimoji="0" lang="ro-MD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z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ro-MD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ultrasonor Aer (RS-485)            Senzor Sol (</a:t>
            </a:r>
            <a:r>
              <a:rPr kumimoji="0" lang="ro-MD" alt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WiFi</a:t>
            </a:r>
            <a:r>
              <a:rPr kumimoji="0" lang="ro-MD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ro-MD" altLang="ru-RU" sz="20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D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MD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vînt</a:t>
            </a:r>
            <a:r>
              <a:rPr kumimoji="0" lang="ro-MD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temperatură, </a:t>
            </a:r>
            <a:r>
              <a:rPr kumimoji="0" lang="ro-MD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umiditate,presiune</a:t>
            </a:r>
            <a:r>
              <a:rPr kumimoji="0" lang="ro-MD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temperatură, umiditate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31" y="2022043"/>
            <a:ext cx="2663776" cy="2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7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de Sistem-</a:t>
            </a:r>
            <a:r>
              <a:rPr lang="ro-MD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Actuatori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150" y="1691296"/>
            <a:ext cx="791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err="1" smtClean="0"/>
              <a:t>Actuator</a:t>
            </a:r>
            <a:r>
              <a:rPr lang="ro-MD" dirty="0" smtClean="0"/>
              <a:t> de irigare 2 zone	</a:t>
            </a:r>
            <a:r>
              <a:rPr lang="ro-MD" dirty="0" err="1" smtClean="0"/>
              <a:t>Swich</a:t>
            </a:r>
            <a:r>
              <a:rPr lang="ro-MD" dirty="0" smtClean="0"/>
              <a:t> </a:t>
            </a:r>
            <a:r>
              <a:rPr lang="ro-MD" dirty="0" err="1" smtClean="0"/>
              <a:t>WiFi</a:t>
            </a:r>
            <a:r>
              <a:rPr lang="ro-MD" dirty="0" smtClean="0"/>
              <a:t> </a:t>
            </a:r>
            <a:r>
              <a:rPr lang="ro-MD" dirty="0" err="1" smtClean="0"/>
              <a:t>Smart</a:t>
            </a:r>
            <a:r>
              <a:rPr lang="ro-MD" dirty="0" smtClean="0"/>
              <a:t>                Deschizător </a:t>
            </a:r>
            <a:r>
              <a:rPr lang="ro-MD" dirty="0" err="1" smtClean="0"/>
              <a:t>WiFi</a:t>
            </a:r>
            <a:r>
              <a:rPr lang="ro-MD" dirty="0" smtClean="0"/>
              <a:t> de fereastră</a:t>
            </a:r>
          </a:p>
          <a:p>
            <a:r>
              <a:rPr lang="ro-MD" dirty="0" smtClean="0"/>
              <a:t>Solar </a:t>
            </a:r>
            <a:r>
              <a:rPr lang="ro-MD" dirty="0" err="1" smtClean="0"/>
              <a:t>WiFi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43" y="2282563"/>
            <a:ext cx="2114419" cy="1553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32" y="2282563"/>
            <a:ext cx="1573057" cy="1584539"/>
          </a:xfrm>
          <a:prstGeom prst="rect">
            <a:avLst/>
          </a:prstGeom>
        </p:spPr>
      </p:pic>
      <p:sp>
        <p:nvSpPr>
          <p:cNvPr id="10" name="AutoShape 2" descr="https://ae04.alicdn.com/kf/S105b3b5c54ef4cacafbdf46bd60a4f52P.jpg_64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511" y="2165360"/>
            <a:ext cx="1701599" cy="16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08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66" y="156267"/>
            <a:ext cx="8037093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de Sistem </a:t>
            </a:r>
            <a:r>
              <a:rPr lang="ro-MD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Senzori+Actuatori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6" y="1358218"/>
            <a:ext cx="5151862" cy="339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6" y="2356016"/>
            <a:ext cx="3863855" cy="19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3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de Sistem-Supervizor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51" y="2270032"/>
            <a:ext cx="1924766" cy="193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88" y="1489990"/>
            <a:ext cx="81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Controler-computer industrial         </a:t>
            </a:r>
            <a:r>
              <a:rPr lang="en-US" dirty="0" smtClean="0"/>
              <a:t>        </a:t>
            </a:r>
            <a:r>
              <a:rPr lang="ro-MD" dirty="0" smtClean="0"/>
              <a:t>Modem celular 4G</a:t>
            </a:r>
            <a:r>
              <a:rPr lang="ru-RU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WEB-Portal </a:t>
            </a:r>
            <a:r>
              <a:rPr lang="en-US" dirty="0" err="1" smtClean="0"/>
              <a:t>Server+BackUp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22" y="1952183"/>
            <a:ext cx="1607545" cy="2355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54" y="2270032"/>
            <a:ext cx="2242909" cy="19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2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26" y="369398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Testare prealabilă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369" y="1395740"/>
            <a:ext cx="818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estarea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inițială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o-MD" sz="24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Actuatorului</a:t>
            </a:r>
            <a:r>
              <a:rPr lang="ro-MD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o-MD" sz="24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smart</a:t>
            </a:r>
            <a:r>
              <a:rPr lang="ro-MD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 de irigare 2 </a:t>
            </a:r>
            <a:r>
              <a:rPr lang="ro-MD" sz="24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zone+solar</a:t>
            </a:r>
            <a:endParaRPr lang="ru-RU" sz="2400" b="1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36" y="2032943"/>
            <a:ext cx="1237139" cy="25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53" y="2390453"/>
            <a:ext cx="2680501" cy="16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78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00" y="293771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Testare </a:t>
            </a:r>
            <a:r>
              <a:rPr lang="ro-MD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prealabilă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78748" y="802828"/>
            <a:ext cx="8181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estarea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MD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inițială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o-MD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eschizătorului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fereastră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WiFi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76" y="1803568"/>
            <a:ext cx="2303189" cy="277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00" y="1803568"/>
            <a:ext cx="2158809" cy="27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88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 generale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430760"/>
            <a:ext cx="8294401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potențialul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sustenabilitatea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rentabilitatea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agricole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MD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Realizarea proiectului actual.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Iată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principalele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999" y="2156317"/>
            <a:ext cx="8294401" cy="2385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o-MD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Automatizarea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proceselor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senzori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măsoară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nivelurile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CO2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ajustări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optimizarea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creșterii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plantelor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irigației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fertilizării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ro-MD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detectează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nutrienți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livrează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 precis,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minimizând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risipa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Reglarea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temperaturii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ventilației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Automatizarea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încălzire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răcire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ventilație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menținerea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condiții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ideale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indiferent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vremea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exterioară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471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0000" y="1472642"/>
            <a:ext cx="8085221" cy="301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D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o-MD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inteligenței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artificiale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(AI)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automate (ML)</a:t>
            </a:r>
            <a:endParaRPr kumimoji="0" lang="ro-MD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MD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MD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Predicția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condițiilor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istorice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curente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anticipa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necesitățile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culturilor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procesele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MD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Detectarea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problemelor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dăunătorilor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bolilor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stresului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imaginilor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senzori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MD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Optimizarea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Algoritmi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reglaj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 al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parametrilor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prognoze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senzorilor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o-MD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Reglarea optimală a parametrilor de climat a serei: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MD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Algoritmi de reglare cu feedback (PID).</a:t>
            </a: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 generale</a:t>
            </a:r>
          </a:p>
        </p:txBody>
      </p:sp>
    </p:spTree>
    <p:extLst>
      <p:ext uri="{BB962C8B-B14F-4D97-AF65-F5344CB8AC3E}">
        <p14:creationId xmlns:p14="http://schemas.microsoft.com/office/powerpoint/2010/main" val="2829987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 generale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70020" y="1808174"/>
            <a:ext cx="7782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În rezultatul elaborării proiectului a fost dezvoltată tehnologia și proiectată arhitectura 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ro-MD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ului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Automatizat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Serelor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platforma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SCADA-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Inteligență</a:t>
            </a:r>
            <a:r>
              <a:rPr lang="ro-MD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Artificială</a:t>
            </a:r>
            <a:r>
              <a:rPr lang="ro-MD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o-MD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Utilajul procurat împreună cu softul care va fi elaborat și cel existent va permite realizarea prototipului sistemului pe platforma SCADA a firmei </a:t>
            </a:r>
            <a:r>
              <a:rPr lang="ro-MD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Softcom</a:t>
            </a:r>
            <a:r>
              <a:rPr lang="ro-MD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conform arhitecturii proiectate.</a:t>
            </a:r>
          </a:p>
          <a:p>
            <a:r>
              <a:rPr lang="ro-MD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Realizarea proiectului va permite crearea unui sistem de reglare a serelor cu integrare completă și automatizare avansată.</a:t>
            </a:r>
            <a:endParaRPr lang="ro-MD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01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627" y="819143"/>
            <a:ext cx="7704000" cy="314400"/>
          </a:xfrm>
        </p:spPr>
        <p:txBody>
          <a:bodyPr/>
          <a:lstStyle/>
          <a:p>
            <a:pPr algn="ctr"/>
            <a:r>
              <a:rPr lang="ro-MD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Aspecte economice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95627" y="197518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 generale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0653" y="1313543"/>
            <a:ext cx="772184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seră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semnificative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grupate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630" y="1834827"/>
            <a:ext cx="8295861" cy="18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D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o-MD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producției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Randament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sporit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Automatizarea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optimizează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umiditate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ro-MD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CO₂,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kumimoji="0" lang="ro-MD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producția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20-50%,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Culturi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multiple </a:t>
            </a: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an: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Sistemele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automate permit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cicluri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scurte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o-MD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o-MD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7630" y="2906882"/>
            <a:ext cx="830067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MD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operaționale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Automatizarea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reduce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nevoia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forță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scăzând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costurile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o-MD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salariile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erorile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Sistemele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precise de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irigare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fertilizare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fertirigare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pot reduce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endParaRPr kumimoji="0" lang="ro-MD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o-MD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îngrășăminte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30-40%.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3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15" y="1381913"/>
            <a:ext cx="66689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construcție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destinată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cultivării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plantelor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într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-un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mediu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controlat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Este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utilizată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principal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protejarea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culturilor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condițiile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meteorologice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nefavorabile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microclimat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optim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favorizeze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creșterea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plantelor</a:t>
            </a:r>
            <a:r>
              <a:rPr lang="ro-MD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1464415" y="2028981"/>
            <a:ext cx="6349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Serele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folosite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cultivarea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legumelor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roșii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castraveți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salată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fructelor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căpșuni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plantelor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ornamentale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flori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plantelor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medicinale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628040" y="2552201"/>
            <a:ext cx="3887919" cy="205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Avantajele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sezonului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superioară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riscurilor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legate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climatici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consumului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86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0000" y="266270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 generale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81575" y="901713"/>
            <a:ext cx="7704138" cy="314325"/>
          </a:xfrm>
        </p:spPr>
        <p:txBody>
          <a:bodyPr/>
          <a:lstStyle/>
          <a:p>
            <a:pPr algn="ctr"/>
            <a:r>
              <a:rPr lang="ro-MD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Aspecte economice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07526" y="1477134"/>
            <a:ext cx="7934972" cy="190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simplificat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seră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1.000 m²,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tomate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inițială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kg/m² → 40.000 kg/an.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kg/m² → 60.000 kg/an.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Venit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suplimentar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20.000 kg × €1,5/kg (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preț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€30.000/an.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muncii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resurselor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€10.000/an.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total: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€40.000/an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beneficii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5228" y="3380187"/>
            <a:ext cx="7019567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automatizării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duce la o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economică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semnificativă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randamentului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Beneficiile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evidente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termen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lung.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67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0000" y="125647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 generale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20000" y="534281"/>
            <a:ext cx="7704000" cy="314400"/>
          </a:xfrm>
        </p:spPr>
        <p:txBody>
          <a:bodyPr/>
          <a:lstStyle/>
          <a:p>
            <a:pPr algn="ctr"/>
            <a:r>
              <a:rPr lang="ro-MD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Aspecte economice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000" y="1033455"/>
            <a:ext cx="8140222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MD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produselor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Standardizare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rezultând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atractive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piață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prețuri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pierderilor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dăunătorii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detectați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scăzând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pierderile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recoltă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756" y="2516490"/>
            <a:ext cx="8686800" cy="220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MD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4.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financiar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inițial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variază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€50-€150/m²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complexitate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1.000 m²,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€50.000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€150.000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Recuperarea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investiției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producției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Prețurile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vânzare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62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789" y="1931928"/>
            <a:ext cx="663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3600" b="1" dirty="0">
                <a:solidFill>
                  <a:schemeClr val="accent6">
                    <a:lumMod val="50000"/>
                  </a:schemeClr>
                </a:solidFill>
              </a:rPr>
              <a:t>Vă mulțumesc pentru atenție!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1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716146"/>
            <a:ext cx="7704000" cy="314400"/>
          </a:xfrm>
        </p:spPr>
        <p:txBody>
          <a:bodyPr/>
          <a:lstStyle/>
          <a:p>
            <a:pPr algn="ctr"/>
            <a:r>
              <a:rPr lang="ro-MD" sz="3600" dirty="0" smtClean="0">
                <a:solidFill>
                  <a:schemeClr val="accent5">
                    <a:lumMod val="50000"/>
                  </a:schemeClr>
                </a:solidFill>
              </a:rPr>
              <a:t>Situația mondială-1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300646"/>
            <a:ext cx="7704000" cy="572700"/>
          </a:xfrm>
        </p:spPr>
        <p:txBody>
          <a:bodyPr/>
          <a:lstStyle/>
          <a:p>
            <a:pPr algn="ctr"/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00" y="1446046"/>
            <a:ext cx="754895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investesc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agricolă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inovație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controlată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cantități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legume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satisface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331" y="2350461"/>
            <a:ext cx="5998601" cy="68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Olanda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mondial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horticultura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performanță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207" y="3090673"/>
            <a:ext cx="7643667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Spania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2207" y="3419266"/>
            <a:ext cx="8102412" cy="121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sere,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regiun</a:t>
            </a:r>
            <a:r>
              <a:rPr lang="ro-MD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Almería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MD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Barcelona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zone de sere din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principal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castraveți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exportând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simple,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caldă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uscată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6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87825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40006" y="611899"/>
            <a:ext cx="7704000" cy="314400"/>
          </a:xfrm>
        </p:spPr>
        <p:txBody>
          <a:bodyPr/>
          <a:lstStyle/>
          <a:p>
            <a:pPr algn="ctr"/>
            <a:r>
              <a:rPr lang="ro-MD" sz="3600" dirty="0" smtClean="0">
                <a:solidFill>
                  <a:schemeClr val="accent5">
                    <a:lumMod val="50000"/>
                  </a:schemeClr>
                </a:solidFill>
              </a:rPr>
              <a:t>Situația mondială-2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00" y="1433169"/>
            <a:ext cx="7704000" cy="1585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suprafață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sere din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general,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Europa.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alimentară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legume,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medicinale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000" y="3150344"/>
            <a:ext cx="6569242" cy="135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Statele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Americii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 are sere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regiuni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California, Arizona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Florida.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un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agricolă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legume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castraveți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7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00" y="1663681"/>
            <a:ext cx="7704000" cy="135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Renumit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irigație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funcționa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aridă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semi-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aridă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00" y="3176222"/>
            <a:ext cx="6569242" cy="135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Turcia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un important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producător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legume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castraveți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Europa.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condițiile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diverse ale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2502" y="316101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78129" y="628994"/>
            <a:ext cx="7704000" cy="314400"/>
          </a:xfrm>
        </p:spPr>
        <p:txBody>
          <a:bodyPr/>
          <a:lstStyle/>
          <a:p>
            <a:pPr algn="ctr"/>
            <a:r>
              <a:rPr lang="ro-MD" sz="3600" dirty="0">
                <a:solidFill>
                  <a:schemeClr val="accent5">
                    <a:lumMod val="50000"/>
                  </a:schemeClr>
                </a:solidFill>
              </a:rPr>
              <a:t>Situația </a:t>
            </a:r>
            <a:r>
              <a:rPr lang="ro-MD" sz="3600" dirty="0" smtClean="0">
                <a:solidFill>
                  <a:schemeClr val="accent5">
                    <a:lumMod val="50000"/>
                  </a:schemeClr>
                </a:solidFill>
              </a:rPr>
              <a:t>mondială-3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354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00" y="1498725"/>
            <a:ext cx="8059615" cy="2951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cunoscută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producția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legume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provinciile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Ontario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British Columbia.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geotermală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reduce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costurile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energetice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Japonia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Japonia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investește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precizie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clădiri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legume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premium,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căpșuni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remarcă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îmbunătăți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sustenabilitatea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serelor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0" y="300647"/>
            <a:ext cx="7704000" cy="572700"/>
          </a:xfrm>
        </p:spPr>
        <p:txBody>
          <a:bodyPr/>
          <a:lstStyle/>
          <a:p>
            <a:pPr algn="ctr"/>
            <a:r>
              <a:rPr lang="ro-MD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 și Sisteme Automatizate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89000" y="714548"/>
            <a:ext cx="7704138" cy="314325"/>
          </a:xfrm>
        </p:spPr>
        <p:txBody>
          <a:bodyPr/>
          <a:lstStyle/>
          <a:p>
            <a:pPr algn="ctr"/>
            <a:r>
              <a:rPr lang="ro-MD" sz="3600" dirty="0">
                <a:solidFill>
                  <a:schemeClr val="accent5">
                    <a:lumMod val="50000"/>
                  </a:schemeClr>
                </a:solidFill>
              </a:rPr>
              <a:t>Situația </a:t>
            </a:r>
            <a:r>
              <a:rPr lang="ro-MD" sz="3600" dirty="0" smtClean="0">
                <a:solidFill>
                  <a:schemeClr val="accent5">
                    <a:lumMod val="50000"/>
                  </a:schemeClr>
                </a:solidFill>
              </a:rPr>
              <a:t>mondială-4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0565301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12315</TotalTime>
  <Words>3892</Words>
  <Application>Microsoft Office PowerPoint</Application>
  <PresentationFormat>On-screen Show (16:9)</PresentationFormat>
  <Paragraphs>429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Microsoft YaHei</vt:lpstr>
      <vt:lpstr>Arial</vt:lpstr>
      <vt:lpstr>Arial Black</vt:lpstr>
      <vt:lpstr>Arial Narrow</vt:lpstr>
      <vt:lpstr>Calibri</vt:lpstr>
      <vt:lpstr>Calibri Light</vt:lpstr>
      <vt:lpstr>Courier New</vt:lpstr>
      <vt:lpstr>Symbol</vt:lpstr>
      <vt:lpstr>Times New Roman</vt:lpstr>
      <vt:lpstr>Wingdings</vt:lpstr>
      <vt:lpstr>Ретро</vt:lpstr>
      <vt:lpstr>              Raport anual Dezvoltarea tehnologiei și crearea prototipului Sistem Automatizat a Serelor pe platforma SCADA- Inteligență Artificială (Contract nr.65PI din 15.07.24)   </vt:lpstr>
      <vt:lpstr>Scopul Proiectului . Obiective și realizări  (a. 2024)</vt:lpstr>
      <vt:lpstr>Rezultate așteptate/rezultate obținute în a.2024</vt:lpstr>
      <vt:lpstr>Diseminarea rezultatelor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Sere și Sisteme Automatizate</vt:lpstr>
      <vt:lpstr>Concluzii</vt:lpstr>
      <vt:lpstr>Concluzii</vt:lpstr>
      <vt:lpstr>Concluzii</vt:lpstr>
      <vt:lpstr>Concluzii</vt:lpstr>
      <vt:lpstr>Paramtrii climatici pentru seră (general, IA)-1 </vt:lpstr>
      <vt:lpstr>Paramtrii climatici pentru seră (IA)-2 </vt:lpstr>
      <vt:lpstr>Paramtrii climatici pentru seră (IA)-3 </vt:lpstr>
      <vt:lpstr>Plante și parametri climat (ex.,IA) </vt:lpstr>
      <vt:lpstr>Elaborarea tehnologiei, algoritmilor și arhitecturii Sistemului  </vt:lpstr>
      <vt:lpstr>Elaborarea tehnologiei, algoritmilor și arhitecturii Sistemului</vt:lpstr>
      <vt:lpstr>Laboratorul de testare a sistemelor SCADA a firmei Softcom</vt:lpstr>
      <vt:lpstr>Elaborarea tehnologiei, algoritmilor și arhitecturii Sistemului</vt:lpstr>
      <vt:lpstr>Elaborarea tehnologiei, algoritmilor și arhitecturii Sistemului</vt:lpstr>
      <vt:lpstr>Elaborarea tehnologiei, algoritmilor și arhitecturii Sistemului</vt:lpstr>
      <vt:lpstr>Elaborarea tehnologiei, algoritmilor și arhitecturii Sistemului</vt:lpstr>
      <vt:lpstr>Arhitectura Sistemului </vt:lpstr>
      <vt:lpstr>Arhitectura Sistemului </vt:lpstr>
      <vt:lpstr>Arhitectura Sistemului </vt:lpstr>
      <vt:lpstr>Arhitectura Sistemului </vt:lpstr>
      <vt:lpstr>Arhitectura Sistemului </vt:lpstr>
      <vt:lpstr>Arhitectura Sistemului </vt:lpstr>
      <vt:lpstr>Componente de Sistem-Senzori</vt:lpstr>
      <vt:lpstr>Componente de Sistem-Actuatori</vt:lpstr>
      <vt:lpstr>Componente de Sistem Senzori+Actuatori</vt:lpstr>
      <vt:lpstr>Componente de Sistem-Supervizor</vt:lpstr>
      <vt:lpstr>Testare prealabilă</vt:lpstr>
      <vt:lpstr>Testare prealabilă</vt:lpstr>
      <vt:lpstr>Concluzii generale</vt:lpstr>
      <vt:lpstr>Concluzii generale</vt:lpstr>
      <vt:lpstr>Concluzii generale</vt:lpstr>
      <vt:lpstr>Concluzii generale</vt:lpstr>
      <vt:lpstr>Concluzii generale</vt:lpstr>
      <vt:lpstr>Concluzii generale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final (cifrul tema proiectului)</dc:title>
  <dc:creator>User</dc:creator>
  <cp:lastModifiedBy>Пользователь Windows</cp:lastModifiedBy>
  <cp:revision>199</cp:revision>
  <dcterms:modified xsi:type="dcterms:W3CDTF">2025-02-09T09:36:16Z</dcterms:modified>
</cp:coreProperties>
</file>